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0" d="100"/>
          <a:sy n="110" d="100"/>
        </p:scale>
        <p:origin x="519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sol Carvajal Camperos" userId="ed64fbb1ff016f86" providerId="LiveId" clId="{E59F364E-0F7A-4ABA-BE20-577E32042ADD}"/>
    <pc:docChg chg="modSld">
      <pc:chgData name="Marisol Carvajal Camperos" userId="ed64fbb1ff016f86" providerId="LiveId" clId="{E59F364E-0F7A-4ABA-BE20-577E32042ADD}" dt="2026-05-07T12:09:19.580" v="2" actId="1076"/>
      <pc:docMkLst>
        <pc:docMk/>
      </pc:docMkLst>
      <pc:sldChg chg="addSp modSp mod">
        <pc:chgData name="Marisol Carvajal Camperos" userId="ed64fbb1ff016f86" providerId="LiveId" clId="{E59F364E-0F7A-4ABA-BE20-577E32042ADD}" dt="2026-05-07T12:09:19.580" v="2" actId="1076"/>
        <pc:sldMkLst>
          <pc:docMk/>
          <pc:sldMk cId="0" sldId="256"/>
        </pc:sldMkLst>
        <pc:picChg chg="add mod">
          <ac:chgData name="Marisol Carvajal Camperos" userId="ed64fbb1ff016f86" providerId="LiveId" clId="{E59F364E-0F7A-4ABA-BE20-577E32042ADD}" dt="2026-05-07T12:09:19.580" v="2" actId="1076"/>
          <ac:picMkLst>
            <pc:docMk/>
            <pc:sldMk cId="0" sldId="256"/>
            <ac:picMk id="14" creationId="{E29D0885-FEA7-EAEB-A4D0-793E5B95FE8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59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Shape 2"/>
          <p:cNvSpPr/>
          <p:nvPr/>
        </p:nvSpPr>
        <p:spPr>
          <a:xfrm>
            <a:off x="2788920" y="109728"/>
            <a:ext cx="4800600" cy="6400800"/>
          </a:xfrm>
          <a:prstGeom prst="arc">
            <a:avLst/>
          </a:prstGeom>
          <a:solidFill>
            <a:srgbClr val="FFFFFF">
              <a:alpha val="0"/>
            </a:srgbClr>
          </a:solidFill>
          <a:ln w="25400">
            <a:solidFill>
              <a:srgbClr val="DDEEF6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5" name="Image 0" descr="/mnt/data/eduinnovai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502920"/>
            <a:ext cx="2395728" cy="1417320"/>
          </a:xfrm>
          <a:prstGeom prst="rect">
            <a:avLst/>
          </a:prstGeom>
        </p:spPr>
      </p:pic>
      <p:pic>
        <p:nvPicPr>
          <p:cNvPr id="6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672" y="5303520"/>
            <a:ext cx="1143000" cy="102412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315968" y="1051560"/>
            <a:ext cx="6903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</a:t>
            </a:r>
            <a:endParaRPr lang="en-US" sz="3400" dirty="0"/>
          </a:p>
        </p:txBody>
      </p:sp>
      <p:sp>
        <p:nvSpPr>
          <p:cNvPr id="8" name="Text 4"/>
          <p:cNvSpPr/>
          <p:nvPr/>
        </p:nvSpPr>
        <p:spPr>
          <a:xfrm>
            <a:off x="4343400" y="1709928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Presentación para impartir el capítulo de libro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4370832" y="2212848"/>
            <a:ext cx="2240280" cy="0"/>
          </a:xfrm>
          <a:prstGeom prst="line">
            <a:avLst/>
          </a:prstGeom>
          <a:noFill/>
          <a:ln w="3810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6"/>
          <p:cNvSpPr/>
          <p:nvPr/>
        </p:nvSpPr>
        <p:spPr>
          <a:xfrm>
            <a:off x="4370832" y="2761488"/>
            <a:ext cx="6949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[Título del capítulo]</a:t>
            </a:r>
            <a:endParaRPr lang="en-US" sz="2500" dirty="0"/>
          </a:p>
        </p:txBody>
      </p:sp>
      <p:sp>
        <p:nvSpPr>
          <p:cNvPr id="11" name="Text 7"/>
          <p:cNvSpPr/>
          <p:nvPr/>
        </p:nvSpPr>
        <p:spPr>
          <a:xfrm>
            <a:off x="4407408" y="3858768"/>
            <a:ext cx="6217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[Autor/a 1; Autor/a 2; Autor/a 3]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[Universidad / Institución]</a:t>
            </a:r>
            <a:endParaRPr lang="en-US" sz="1350" dirty="0"/>
          </a:p>
        </p:txBody>
      </p:sp>
      <p:sp>
        <p:nvSpPr>
          <p:cNvPr id="12" name="Text 8"/>
          <p:cNvSpPr/>
          <p:nvPr/>
        </p:nvSpPr>
        <p:spPr>
          <a:xfrm>
            <a:off x="4407408" y="6053328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Colección Nuevos horizontes en docencia digital e inteligencia artificial</a:t>
            </a:r>
            <a:endParaRPr lang="en-US" sz="1050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29D0885-FEA7-EAEB-A4D0-793E5B95FE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5999" y="81932"/>
            <a:ext cx="3962400" cy="9882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Preguntas para discusión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Preguntas orientadas a profundizar, contrastar y transferir el aprendizaje.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68680" y="14173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417320" y="141732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¿Qué problema central intenta resolver el capítulo?</a:t>
            </a:r>
            <a:endParaRPr lang="en-US" sz="1550" dirty="0"/>
          </a:p>
        </p:txBody>
      </p:sp>
      <p:sp>
        <p:nvSpPr>
          <p:cNvPr id="7" name="Text 5"/>
          <p:cNvSpPr/>
          <p:nvPr/>
        </p:nvSpPr>
        <p:spPr>
          <a:xfrm>
            <a:off x="868680" y="2167128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17320" y="2167128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¿Qué conceptos o variables explican mejor el fenómeno estudiado?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68680" y="2916936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P3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417320" y="2916936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¿Qué evidencia sostiene la propuesta o los resultados?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868680" y="3666744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P4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417320" y="3666744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¿Qué limitaciones tendría aplicar este enfoque en otro contexto?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868680" y="4416552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P5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417320" y="4416552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¿Qué decisión tomaría un directivo, docente o responsable institucional a partir de este capítulo?</a:t>
            </a:r>
            <a:endParaRPr lang="en-US" sz="1550" dirty="0"/>
          </a:p>
        </p:txBody>
      </p:sp>
      <p:sp>
        <p:nvSpPr>
          <p:cNvPr id="15" name="Shape 13"/>
          <p:cNvSpPr/>
          <p:nvPr/>
        </p:nvSpPr>
        <p:spPr>
          <a:xfrm>
            <a:off x="960120" y="5532120"/>
            <a:ext cx="10149840" cy="566928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1124712" y="5696712"/>
            <a:ext cx="98206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Cierre recomendado: pedir a los estudiantes una conclusión de tres líneas que conecte el capítulo con una situación profesional o académica concreta.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19" name="Text 17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50" dirty="0"/>
          </a:p>
        </p:txBody>
      </p:sp>
      <p:pic>
        <p:nvPicPr>
          <p:cNvPr id="20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21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Evaluación de la actividad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Rúbrica breve para valorar la comprensión y aplicación del capítulo.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731520" y="1417320"/>
            <a:ext cx="320040" cy="384048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777240" y="1517904"/>
            <a:ext cx="2286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1051560" y="1417320"/>
            <a:ext cx="3154680" cy="384048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1097280" y="1517904"/>
            <a:ext cx="306324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Criterio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206240" y="1417320"/>
            <a:ext cx="2834640" cy="384048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4251960" y="1517904"/>
            <a:ext cx="27432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Nivel alto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7040880" y="1417320"/>
            <a:ext cx="2834640" cy="384048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7086600" y="1517904"/>
            <a:ext cx="27432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Nivel medio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9875520" y="1417320"/>
            <a:ext cx="1920240" cy="384048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Text 12"/>
          <p:cNvSpPr/>
          <p:nvPr/>
        </p:nvSpPr>
        <p:spPr>
          <a:xfrm>
            <a:off x="9921240" y="1517904"/>
            <a:ext cx="182880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Nivel bajo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731520" y="1801368"/>
            <a:ext cx="3200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795528" y="1920240"/>
            <a:ext cx="210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1051560" y="1801368"/>
            <a:ext cx="31546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1115568" y="1920240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Rigor conceptual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206240" y="1801368"/>
            <a:ext cx="28346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4270248" y="1920240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Explica y aplica con precisión.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7040880" y="1801368"/>
            <a:ext cx="28346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7104888" y="1920240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 parcialmente.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9875520" y="1801368"/>
            <a:ext cx="19202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9939528" y="1920240"/>
            <a:ext cx="1810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 errores o falta de desarrollo.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31520" y="2514600"/>
            <a:ext cx="3200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Text 24"/>
          <p:cNvSpPr/>
          <p:nvPr/>
        </p:nvSpPr>
        <p:spPr>
          <a:xfrm>
            <a:off x="795528" y="2633472"/>
            <a:ext cx="210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1051560" y="2514600"/>
            <a:ext cx="315468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Text 26"/>
          <p:cNvSpPr/>
          <p:nvPr/>
        </p:nvSpPr>
        <p:spPr>
          <a:xfrm>
            <a:off x="1115568" y="2633472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Aplicación al caso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206240" y="2514600"/>
            <a:ext cx="28346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8"/>
          <p:cNvSpPr/>
          <p:nvPr/>
        </p:nvSpPr>
        <p:spPr>
          <a:xfrm>
            <a:off x="4270248" y="2633472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Explica y aplica con precisión.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7040880" y="2514600"/>
            <a:ext cx="28346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Text 30"/>
          <p:cNvSpPr/>
          <p:nvPr/>
        </p:nvSpPr>
        <p:spPr>
          <a:xfrm>
            <a:off x="7104888" y="2633472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 parcialmente.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9875520" y="2514600"/>
            <a:ext cx="19202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Text 32"/>
          <p:cNvSpPr/>
          <p:nvPr/>
        </p:nvSpPr>
        <p:spPr>
          <a:xfrm>
            <a:off x="9939528" y="2633472"/>
            <a:ext cx="1810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 errores o falta de desarrollo.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731520" y="3227832"/>
            <a:ext cx="3200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Text 34"/>
          <p:cNvSpPr/>
          <p:nvPr/>
        </p:nvSpPr>
        <p:spPr>
          <a:xfrm>
            <a:off x="795528" y="3346704"/>
            <a:ext cx="210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1051560" y="3227832"/>
            <a:ext cx="31546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Text 36"/>
          <p:cNvSpPr/>
          <p:nvPr/>
        </p:nvSpPr>
        <p:spPr>
          <a:xfrm>
            <a:off x="1115568" y="3346704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Argumentación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206240" y="3227832"/>
            <a:ext cx="28346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Text 38"/>
          <p:cNvSpPr/>
          <p:nvPr/>
        </p:nvSpPr>
        <p:spPr>
          <a:xfrm>
            <a:off x="4270248" y="3346704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Explica y aplica con precisión.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7040880" y="3227832"/>
            <a:ext cx="28346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2" name="Text 40"/>
          <p:cNvSpPr/>
          <p:nvPr/>
        </p:nvSpPr>
        <p:spPr>
          <a:xfrm>
            <a:off x="7104888" y="3346704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 parcialmente.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9875520" y="3227832"/>
            <a:ext cx="19202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4" name="Text 42"/>
          <p:cNvSpPr/>
          <p:nvPr/>
        </p:nvSpPr>
        <p:spPr>
          <a:xfrm>
            <a:off x="9939528" y="3346704"/>
            <a:ext cx="1810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 errores o falta de desarrollo.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731520" y="3941064"/>
            <a:ext cx="3200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Text 44"/>
          <p:cNvSpPr/>
          <p:nvPr/>
        </p:nvSpPr>
        <p:spPr>
          <a:xfrm>
            <a:off x="795528" y="4059936"/>
            <a:ext cx="210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1051560" y="3941064"/>
            <a:ext cx="315468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8" name="Text 46"/>
          <p:cNvSpPr/>
          <p:nvPr/>
        </p:nvSpPr>
        <p:spPr>
          <a:xfrm>
            <a:off x="1115568" y="4059936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Claridad comunicativa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4206240" y="3941064"/>
            <a:ext cx="28346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Text 48"/>
          <p:cNvSpPr/>
          <p:nvPr/>
        </p:nvSpPr>
        <p:spPr>
          <a:xfrm>
            <a:off x="4270248" y="4059936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Explica y aplica con precisión.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7040880" y="3941064"/>
            <a:ext cx="28346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2" name="Text 50"/>
          <p:cNvSpPr/>
          <p:nvPr/>
        </p:nvSpPr>
        <p:spPr>
          <a:xfrm>
            <a:off x="7104888" y="4059936"/>
            <a:ext cx="27249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 parcialmente.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9875520" y="3941064"/>
            <a:ext cx="1920240" cy="71323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4" name="Text 52"/>
          <p:cNvSpPr/>
          <p:nvPr/>
        </p:nvSpPr>
        <p:spPr>
          <a:xfrm>
            <a:off x="9939528" y="4059936"/>
            <a:ext cx="1810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 errores o falta de desarrollo.</a:t>
            </a:r>
            <a:endParaRPr lang="en-US" sz="950" dirty="0"/>
          </a:p>
        </p:txBody>
      </p:sp>
      <p:sp>
        <p:nvSpPr>
          <p:cNvPr id="55" name="Text 53"/>
          <p:cNvSpPr/>
          <p:nvPr/>
        </p:nvSpPr>
        <p:spPr>
          <a:xfrm>
            <a:off x="777240" y="5806440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Puntuación sugerida: 0–10 puntos. Ajustar el peso según la guía docente de la asignatura.</a:t>
            </a:r>
            <a:endParaRPr lang="en-US" sz="1150" dirty="0"/>
          </a:p>
        </p:txBody>
      </p:sp>
      <p:sp>
        <p:nvSpPr>
          <p:cNvPr id="56" name="Shape 54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Text 55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58" name="Text 56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50" dirty="0"/>
          </a:p>
        </p:txBody>
      </p:sp>
      <p:pic>
        <p:nvPicPr>
          <p:cNvPr id="59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60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Conclusiones docentes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Cerrar la clase con ideas claras, transferibles y conectadas con el capítulo.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68680" y="1600200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Qué deben recordar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280160" y="1993392"/>
            <a:ext cx="2103120" cy="0"/>
          </a:xfrm>
          <a:prstGeom prst="line">
            <a:avLst/>
          </a:prstGeom>
          <a:noFill/>
          <a:ln w="2540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5"/>
          <p:cNvSpPr/>
          <p:nvPr/>
        </p:nvSpPr>
        <p:spPr>
          <a:xfrm>
            <a:off x="868680" y="2331720"/>
            <a:ext cx="2971800" cy="1874520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1033272" y="2496312"/>
            <a:ext cx="264261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[Redactar 2–3 ideas clave.]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617720" y="1600200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Qué deben saber aplicar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029200" y="1993392"/>
            <a:ext cx="2103120" cy="0"/>
          </a:xfrm>
          <a:prstGeom prst="line">
            <a:avLst/>
          </a:prstGeom>
          <a:noFill/>
          <a:ln w="2540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Shape 9"/>
          <p:cNvSpPr/>
          <p:nvPr/>
        </p:nvSpPr>
        <p:spPr>
          <a:xfrm>
            <a:off x="4617720" y="2331720"/>
            <a:ext cx="2971800" cy="1874520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4782312" y="2496312"/>
            <a:ext cx="264261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[Redactar 2–3 ideas clave.]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366760" y="1600200"/>
            <a:ext cx="2926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Qué pregunta queda abierta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778240" y="1993392"/>
            <a:ext cx="2103120" cy="0"/>
          </a:xfrm>
          <a:prstGeom prst="line">
            <a:avLst/>
          </a:prstGeom>
          <a:noFill/>
          <a:ln w="2540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Shape 13"/>
          <p:cNvSpPr/>
          <p:nvPr/>
        </p:nvSpPr>
        <p:spPr>
          <a:xfrm>
            <a:off x="8366760" y="2331720"/>
            <a:ext cx="2971800" cy="1874520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8531352" y="2496312"/>
            <a:ext cx="264261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[Redactar 2–3 ideas clave.]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05840" y="5212080"/>
            <a:ext cx="10012680" cy="658368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1170432" y="5376672"/>
            <a:ext cx="96834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Mensaje final para el estudiante: [una frase breve que conecte el aprendizaje del capítulo con su formación académica o futura práctica profesional].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21" name="Text 19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50" dirty="0"/>
          </a:p>
        </p:txBody>
      </p:sp>
      <p:pic>
        <p:nvPicPr>
          <p:cNvPr id="22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23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Referencias bibliográficas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Incluir solo las fuentes citadas en la presentación y en el capítulo. Formato APA 7.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914400" y="1481328"/>
            <a:ext cx="1024128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Apellidos, A. A. (Año). Título del artículo. Título de la Revista, volumen(número), xx–xx. https://doi.org/xxxxx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Apellidos, A. A., &amp; Apellidos, B. B. (Año). Título del libro. Editorial.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Organización. (Año). Título del informe. URL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5166360"/>
            <a:ext cx="10149840" cy="621792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1078992" y="5330952"/>
            <a:ext cx="98206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Recomendación editorial: comprobar DOI, evitar referencias no citadas y mantener homogeneidad APA 7 en todo el material.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10" name="Text 8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50" dirty="0"/>
          </a:p>
        </p:txBody>
      </p:sp>
      <p:pic>
        <p:nvPicPr>
          <p:cNvPr id="11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12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Declaración de uso de inteligencia artificial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Completar únicamente si se han utilizado herramientas de IA en la elaboración del material docente.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594360" y="1444752"/>
            <a:ext cx="2423160" cy="411480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640080" y="1545336"/>
            <a:ext cx="2331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Herramienta o modelo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3017520" y="1444752"/>
            <a:ext cx="2743200" cy="411480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3063240" y="1545336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Uso realizado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5760720" y="1444752"/>
            <a:ext cx="3840480" cy="411480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5806440" y="1545336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empleado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9601200" y="1444752"/>
            <a:ext cx="2148840" cy="411480"/>
          </a:xfrm>
          <a:prstGeom prst="rect">
            <a:avLst/>
          </a:prstGeom>
          <a:solidFill>
            <a:srgbClr val="07345A"/>
          </a:solidFill>
          <a:ln w="12700">
            <a:solidFill>
              <a:srgbClr val="07345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9646920" y="1545336"/>
            <a:ext cx="2057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Verificación humana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594360" y="1856232"/>
            <a:ext cx="24231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Text 12"/>
          <p:cNvSpPr/>
          <p:nvPr/>
        </p:nvSpPr>
        <p:spPr>
          <a:xfrm>
            <a:off x="667512" y="1965960"/>
            <a:ext cx="22768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15" name="Shape 13"/>
          <p:cNvSpPr/>
          <p:nvPr/>
        </p:nvSpPr>
        <p:spPr>
          <a:xfrm>
            <a:off x="3017520" y="1856232"/>
            <a:ext cx="27432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3090672" y="1965960"/>
            <a:ext cx="25968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17" name="Shape 15"/>
          <p:cNvSpPr/>
          <p:nvPr/>
        </p:nvSpPr>
        <p:spPr>
          <a:xfrm>
            <a:off x="5760720" y="1856232"/>
            <a:ext cx="38404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5833872" y="1965960"/>
            <a:ext cx="3694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19" name="Shape 17"/>
          <p:cNvSpPr/>
          <p:nvPr/>
        </p:nvSpPr>
        <p:spPr>
          <a:xfrm>
            <a:off x="9601200" y="1856232"/>
            <a:ext cx="21488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9674352" y="1965960"/>
            <a:ext cx="20025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21" name="Shape 19"/>
          <p:cNvSpPr/>
          <p:nvPr/>
        </p:nvSpPr>
        <p:spPr>
          <a:xfrm>
            <a:off x="594360" y="2660904"/>
            <a:ext cx="242316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667512" y="2770632"/>
            <a:ext cx="22768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23" name="Shape 21"/>
          <p:cNvSpPr/>
          <p:nvPr/>
        </p:nvSpPr>
        <p:spPr>
          <a:xfrm>
            <a:off x="3017520" y="2660904"/>
            <a:ext cx="274320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3090672" y="2770632"/>
            <a:ext cx="25968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25" name="Shape 23"/>
          <p:cNvSpPr/>
          <p:nvPr/>
        </p:nvSpPr>
        <p:spPr>
          <a:xfrm>
            <a:off x="5760720" y="2660904"/>
            <a:ext cx="384048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Text 24"/>
          <p:cNvSpPr/>
          <p:nvPr/>
        </p:nvSpPr>
        <p:spPr>
          <a:xfrm>
            <a:off x="5833872" y="2770632"/>
            <a:ext cx="3694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27" name="Shape 25"/>
          <p:cNvSpPr/>
          <p:nvPr/>
        </p:nvSpPr>
        <p:spPr>
          <a:xfrm>
            <a:off x="9601200" y="2660904"/>
            <a:ext cx="214884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Text 26"/>
          <p:cNvSpPr/>
          <p:nvPr/>
        </p:nvSpPr>
        <p:spPr>
          <a:xfrm>
            <a:off x="9674352" y="2770632"/>
            <a:ext cx="20025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29" name="Shape 27"/>
          <p:cNvSpPr/>
          <p:nvPr/>
        </p:nvSpPr>
        <p:spPr>
          <a:xfrm>
            <a:off x="594360" y="3465576"/>
            <a:ext cx="24231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8"/>
          <p:cNvSpPr/>
          <p:nvPr/>
        </p:nvSpPr>
        <p:spPr>
          <a:xfrm>
            <a:off x="667512" y="3575304"/>
            <a:ext cx="22768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31" name="Shape 29"/>
          <p:cNvSpPr/>
          <p:nvPr/>
        </p:nvSpPr>
        <p:spPr>
          <a:xfrm>
            <a:off x="3017520" y="3465576"/>
            <a:ext cx="27432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Text 30"/>
          <p:cNvSpPr/>
          <p:nvPr/>
        </p:nvSpPr>
        <p:spPr>
          <a:xfrm>
            <a:off x="3090672" y="3575304"/>
            <a:ext cx="25968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33" name="Shape 31"/>
          <p:cNvSpPr/>
          <p:nvPr/>
        </p:nvSpPr>
        <p:spPr>
          <a:xfrm>
            <a:off x="5760720" y="3465576"/>
            <a:ext cx="38404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Text 32"/>
          <p:cNvSpPr/>
          <p:nvPr/>
        </p:nvSpPr>
        <p:spPr>
          <a:xfrm>
            <a:off x="5833872" y="3575304"/>
            <a:ext cx="3694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35" name="Shape 33"/>
          <p:cNvSpPr/>
          <p:nvPr/>
        </p:nvSpPr>
        <p:spPr>
          <a:xfrm>
            <a:off x="9601200" y="3465576"/>
            <a:ext cx="21488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Text 34"/>
          <p:cNvSpPr/>
          <p:nvPr/>
        </p:nvSpPr>
        <p:spPr>
          <a:xfrm>
            <a:off x="9674352" y="3575304"/>
            <a:ext cx="20025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37" name="Shape 35"/>
          <p:cNvSpPr/>
          <p:nvPr/>
        </p:nvSpPr>
        <p:spPr>
          <a:xfrm>
            <a:off x="594360" y="4270248"/>
            <a:ext cx="242316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Text 36"/>
          <p:cNvSpPr/>
          <p:nvPr/>
        </p:nvSpPr>
        <p:spPr>
          <a:xfrm>
            <a:off x="667512" y="4379976"/>
            <a:ext cx="22768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39" name="Shape 37"/>
          <p:cNvSpPr/>
          <p:nvPr/>
        </p:nvSpPr>
        <p:spPr>
          <a:xfrm>
            <a:off x="3017520" y="4270248"/>
            <a:ext cx="274320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Text 38"/>
          <p:cNvSpPr/>
          <p:nvPr/>
        </p:nvSpPr>
        <p:spPr>
          <a:xfrm>
            <a:off x="3090672" y="4379976"/>
            <a:ext cx="25968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41" name="Shape 39"/>
          <p:cNvSpPr/>
          <p:nvPr/>
        </p:nvSpPr>
        <p:spPr>
          <a:xfrm>
            <a:off x="5760720" y="4270248"/>
            <a:ext cx="384048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2" name="Text 40"/>
          <p:cNvSpPr/>
          <p:nvPr/>
        </p:nvSpPr>
        <p:spPr>
          <a:xfrm>
            <a:off x="5833872" y="4379976"/>
            <a:ext cx="3694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43" name="Shape 41"/>
          <p:cNvSpPr/>
          <p:nvPr/>
        </p:nvSpPr>
        <p:spPr>
          <a:xfrm>
            <a:off x="9601200" y="4270248"/>
            <a:ext cx="2148840" cy="804672"/>
          </a:xfrm>
          <a:prstGeom prst="rect">
            <a:avLst/>
          </a:prstGeom>
          <a:solidFill>
            <a:srgbClr val="F7FBFD"/>
          </a:solidFill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4" name="Text 42"/>
          <p:cNvSpPr/>
          <p:nvPr/>
        </p:nvSpPr>
        <p:spPr>
          <a:xfrm>
            <a:off x="9674352" y="4379976"/>
            <a:ext cx="20025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[●]</a:t>
            </a:r>
            <a:endParaRPr lang="en-US" sz="920" dirty="0"/>
          </a:p>
        </p:txBody>
      </p:sp>
      <p:sp>
        <p:nvSpPr>
          <p:cNvPr id="45" name="Text 43"/>
          <p:cNvSpPr/>
          <p:nvPr/>
        </p:nvSpPr>
        <p:spPr>
          <a:xfrm>
            <a:off x="777240" y="5120640"/>
            <a:ext cx="10607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Declaro que el contenido final ha sido revisado por los autores/as y que se asume plena responsabilidad sobre su exactitud, originalidad, pertinencia académica y adecuación ética.</a:t>
            </a:r>
            <a:endParaRPr lang="en-US" sz="1120" dirty="0"/>
          </a:p>
        </p:txBody>
      </p:sp>
      <p:sp>
        <p:nvSpPr>
          <p:cNvPr id="46" name="Text 44"/>
          <p:cNvSpPr/>
          <p:nvPr/>
        </p:nvSpPr>
        <p:spPr>
          <a:xfrm>
            <a:off x="777240" y="5715000"/>
            <a:ext cx="9601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Autor/a responsable: [●]        Fecha: [●]        Firma: [●]</a:t>
            </a:r>
            <a:endParaRPr lang="en-US" sz="1080" dirty="0"/>
          </a:p>
        </p:txBody>
      </p:sp>
      <p:sp>
        <p:nvSpPr>
          <p:cNvPr id="47" name="Shape 45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8" name="Text 46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49" name="Text 47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50" dirty="0"/>
          </a:p>
        </p:txBody>
      </p:sp>
      <p:pic>
        <p:nvPicPr>
          <p:cNvPr id="50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51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Datos editoriales y acceso abierto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Incluir esta página después de la portada. No modificar los logos ni el texto legal sin autorización editorial.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5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" y="1444752"/>
            <a:ext cx="1874520" cy="1097280"/>
          </a:xfrm>
          <a:prstGeom prst="rect">
            <a:avLst/>
          </a:prstGeom>
        </p:spPr>
      </p:pic>
      <p:pic>
        <p:nvPicPr>
          <p:cNvPr id="6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4080" y="1371600"/>
            <a:ext cx="1234440" cy="1078992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822960" y="2788920"/>
            <a:ext cx="10561320" cy="777240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4"/>
          <p:cNvSpPr/>
          <p:nvPr/>
        </p:nvSpPr>
        <p:spPr>
          <a:xfrm>
            <a:off x="987552" y="2953512"/>
            <a:ext cx="102321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Monografía en Acceso Abierto. Libre disponibilidad en Internet, permitiendo a cualquier usuario su lectura, descarga, copia, impresión, distribución o cualquier otro uso legal de la misma, sin ninguna barrera financiera, técnica o de otro tipo.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960120" y="3913632"/>
            <a:ext cx="10104120" cy="11155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Título de la monografía: [Título del material docente]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Colección Nuevos horizontes en docencia digital e inteligencia artificial N.º [●]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Autoría: [Nombre y apellidos de autores/as]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[Año]. Emerita Universalis. C/Lisardo Mena 13. 29620. Torremolinos. Málaga. España.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ISBN: [978-●●-●●●●●●-●-●]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960120" y="548640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Referencia recomendada del material docente: Apellidos, A. A. (Año). Título del material docente. Emerita Universalis.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8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13" name="Text 9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850" dirty="0"/>
          </a:p>
        </p:txBody>
      </p:sp>
      <p:pic>
        <p:nvPicPr>
          <p:cNvPr id="14" name="Image 2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15" name="Image 3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Guion para impartir el capítulo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presentación debe transformar el capítulo en una clase clara, aplicable y evaluable.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777240" y="157276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508760" y="168249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Contexto del capítulo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95528" y="2258568"/>
            <a:ext cx="2926080" cy="0"/>
          </a:xfrm>
          <a:prstGeom prst="line">
            <a:avLst/>
          </a:prstGeom>
          <a:noFill/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4480560" y="157276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5212080" y="168249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Objetivos de aprendizaje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498848" y="2258568"/>
            <a:ext cx="2926080" cy="0"/>
          </a:xfrm>
          <a:prstGeom prst="line">
            <a:avLst/>
          </a:prstGeom>
          <a:noFill/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8183880" y="157276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8915400" y="168249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Conceptos clave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202168" y="2258568"/>
            <a:ext cx="2926080" cy="0"/>
          </a:xfrm>
          <a:prstGeom prst="line">
            <a:avLst/>
          </a:prstGeom>
          <a:noFill/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Text 12"/>
          <p:cNvSpPr/>
          <p:nvPr/>
        </p:nvSpPr>
        <p:spPr>
          <a:xfrm>
            <a:off x="777240" y="308152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508760" y="31912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Modelo / marco explicativo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795528" y="3767328"/>
            <a:ext cx="2926080" cy="0"/>
          </a:xfrm>
          <a:prstGeom prst="line">
            <a:avLst/>
          </a:prstGeom>
          <a:noFill/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5"/>
          <p:cNvSpPr/>
          <p:nvPr/>
        </p:nvSpPr>
        <p:spPr>
          <a:xfrm>
            <a:off x="4480560" y="308152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5212080" y="31912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Aplicación práctica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498848" y="3767328"/>
            <a:ext cx="2926080" cy="0"/>
          </a:xfrm>
          <a:prstGeom prst="line">
            <a:avLst/>
          </a:prstGeom>
          <a:noFill/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8183880" y="308152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2A3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8915400" y="31912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Conclusiones y evaluación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202168" y="3767328"/>
            <a:ext cx="2926080" cy="0"/>
          </a:xfrm>
          <a:prstGeom prst="line">
            <a:avLst/>
          </a:prstGeom>
          <a:noFill/>
          <a:ln w="1270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Shape 21"/>
          <p:cNvSpPr/>
          <p:nvPr/>
        </p:nvSpPr>
        <p:spPr>
          <a:xfrm>
            <a:off x="960120" y="4937760"/>
            <a:ext cx="10149840" cy="713232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1124712" y="5102352"/>
            <a:ext cx="98206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Nota para autores/as: no se trata de repetir el capítulo completo, sino de convertirlo en una secuencia didáctica para una sesión docente de 60–90 minutos.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Text 24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27" name="Text 25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850" dirty="0"/>
          </a:p>
        </p:txBody>
      </p:sp>
      <p:pic>
        <p:nvPicPr>
          <p:cNvPr id="28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29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Ficha docente de la sesión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Datos mínimos para que el material pueda ser reutilizado por otros docentes.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68680" y="15087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□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170432" y="1517904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3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Título del capítulo: [●]</a:t>
            </a:r>
            <a:endParaRPr lang="en-US" sz="1130" dirty="0"/>
          </a:p>
        </p:txBody>
      </p:sp>
      <p:sp>
        <p:nvSpPr>
          <p:cNvPr id="7" name="Text 5"/>
          <p:cNvSpPr/>
          <p:nvPr/>
        </p:nvSpPr>
        <p:spPr>
          <a:xfrm>
            <a:off x="868680" y="19385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□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70432" y="1947672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3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Asignatura / área de conocimiento: [●]</a:t>
            </a:r>
            <a:endParaRPr lang="en-US" sz="1130" dirty="0"/>
          </a:p>
        </p:txBody>
      </p:sp>
      <p:sp>
        <p:nvSpPr>
          <p:cNvPr id="9" name="Text 7"/>
          <p:cNvSpPr/>
          <p:nvPr/>
        </p:nvSpPr>
        <p:spPr>
          <a:xfrm>
            <a:off x="868680" y="236829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□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70432" y="2377440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3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Nivel recomendado: Grado / Máster / Formación continua</a:t>
            </a:r>
            <a:endParaRPr lang="en-US" sz="1130" dirty="0"/>
          </a:p>
        </p:txBody>
      </p:sp>
      <p:sp>
        <p:nvSpPr>
          <p:cNvPr id="11" name="Text 9"/>
          <p:cNvSpPr/>
          <p:nvPr/>
        </p:nvSpPr>
        <p:spPr>
          <a:xfrm>
            <a:off x="868680" y="27980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□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70432" y="2807208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3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Duración estimada de la clase: [60 / 90 / 120 minutos]</a:t>
            </a:r>
            <a:endParaRPr lang="en-US" sz="1130" dirty="0"/>
          </a:p>
        </p:txBody>
      </p:sp>
      <p:sp>
        <p:nvSpPr>
          <p:cNvPr id="13" name="Text 11"/>
          <p:cNvSpPr/>
          <p:nvPr/>
        </p:nvSpPr>
        <p:spPr>
          <a:xfrm>
            <a:off x="868680" y="322783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□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70432" y="3236976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3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Conocimientos previos requeridos: [●]</a:t>
            </a:r>
            <a:endParaRPr lang="en-US" sz="1130" dirty="0"/>
          </a:p>
        </p:txBody>
      </p:sp>
      <p:sp>
        <p:nvSpPr>
          <p:cNvPr id="15" name="Text 13"/>
          <p:cNvSpPr/>
          <p:nvPr/>
        </p:nvSpPr>
        <p:spPr>
          <a:xfrm>
            <a:off x="868680" y="36576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□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70432" y="3666744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3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Competencias trabajadas: [●]</a:t>
            </a:r>
            <a:endParaRPr lang="en-US" sz="1130" dirty="0"/>
          </a:p>
        </p:txBody>
      </p:sp>
      <p:sp>
        <p:nvSpPr>
          <p:cNvPr id="17" name="Shape 15"/>
          <p:cNvSpPr/>
          <p:nvPr/>
        </p:nvSpPr>
        <p:spPr>
          <a:xfrm>
            <a:off x="6400800" y="1508760"/>
            <a:ext cx="4754880" cy="1828800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6565392" y="1673352"/>
            <a:ext cx="442569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Síntesis docente del capítulo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[Redactar en 6–8 líneas qué problema aborda el capítulo, por qué es relevante para la asignatura y qué debe comprender el estudiante al finalizar la sesión.]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0" y="3703320"/>
            <a:ext cx="4754880" cy="1143000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6565392" y="3867912"/>
            <a:ext cx="4425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 esperado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[El estudiante será capaz de explicar, aplicar, analizar o evaluar el fenómeno tratado en el capítulo.]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23" name="Text 21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850" dirty="0"/>
          </a:p>
        </p:txBody>
      </p:sp>
      <p:pic>
        <p:nvPicPr>
          <p:cNvPr id="24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25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Objetivos de aprendizaje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Formular objetivos observables, vinculados al contenido del capítulo y al nivel de la asignatura.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68680" y="1481328"/>
            <a:ext cx="347472" cy="347472"/>
          </a:xfrm>
          <a:prstGeom prst="rect">
            <a:avLst/>
          </a:prstGeom>
          <a:solidFill>
            <a:srgbClr val="0B4E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417320" y="1517904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Comprender el problema central del capítulo y su relevancia académica o profesional.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68680" y="2194560"/>
            <a:ext cx="347472" cy="347472"/>
          </a:xfrm>
          <a:prstGeom prst="rect">
            <a:avLst/>
          </a:prstGeom>
          <a:solidFill>
            <a:srgbClr val="0B4E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17320" y="2231136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Identificar los conceptos, variables o dimensiones principales del tema.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907792"/>
            <a:ext cx="347472" cy="347472"/>
          </a:xfrm>
          <a:prstGeom prst="rect">
            <a:avLst/>
          </a:prstGeom>
          <a:solidFill>
            <a:srgbClr val="0B4E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417320" y="2944368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Aplicar el marco teórico o modelo propuesto a una situación real o simulada.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68680" y="3621024"/>
            <a:ext cx="347472" cy="347472"/>
          </a:xfrm>
          <a:prstGeom prst="rect">
            <a:avLst/>
          </a:prstGeom>
          <a:solidFill>
            <a:srgbClr val="0B4E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417320" y="365760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Analizar críticamente los resultados, implicaciones o dilemas derivados del capítulo.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68680" y="4334256"/>
            <a:ext cx="347472" cy="347472"/>
          </a:xfrm>
          <a:prstGeom prst="rect">
            <a:avLst/>
          </a:prstGeom>
          <a:solidFill>
            <a:srgbClr val="0B4E7A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417320" y="4370832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Elaborar una conclusión razonada a partir de la evidencia presentada.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17" name="Text 15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850" dirty="0"/>
          </a:p>
        </p:txBody>
      </p:sp>
      <p:pic>
        <p:nvPicPr>
          <p:cNvPr id="18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19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 central del capítulo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Convertir el argumento académico en una explicación didáctica.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777240" y="1920240"/>
            <a:ext cx="2468880" cy="1143000"/>
          </a:xfrm>
          <a:prstGeom prst="chevron">
            <a:avLst/>
          </a:prstGeom>
          <a:solidFill>
            <a:srgbClr val="EAF3F8"/>
          </a:solidFill>
          <a:ln w="12700">
            <a:solidFill>
              <a:srgbClr val="B8D6E5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Shape 4"/>
          <p:cNvSpPr/>
          <p:nvPr/>
        </p:nvSpPr>
        <p:spPr>
          <a:xfrm>
            <a:off x="3337560" y="1920240"/>
            <a:ext cx="2468880" cy="1143000"/>
          </a:xfrm>
          <a:prstGeom prst="chevron">
            <a:avLst/>
          </a:prstGeom>
          <a:solidFill>
            <a:srgbClr val="D7EAF3"/>
          </a:solidFill>
          <a:ln w="12700">
            <a:solidFill>
              <a:srgbClr val="B8D6E5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5"/>
          <p:cNvSpPr/>
          <p:nvPr/>
        </p:nvSpPr>
        <p:spPr>
          <a:xfrm>
            <a:off x="5897880" y="1920240"/>
            <a:ext cx="2468880" cy="1143000"/>
          </a:xfrm>
          <a:prstGeom prst="chevron">
            <a:avLst/>
          </a:prstGeom>
          <a:solidFill>
            <a:srgbClr val="C0DDEA"/>
          </a:solidFill>
          <a:ln w="12700">
            <a:solidFill>
              <a:srgbClr val="B8D6E5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Shape 6"/>
          <p:cNvSpPr/>
          <p:nvPr/>
        </p:nvSpPr>
        <p:spPr>
          <a:xfrm>
            <a:off x="8458200" y="1920240"/>
            <a:ext cx="2468880" cy="1143000"/>
          </a:xfrm>
          <a:prstGeom prst="chevron">
            <a:avLst/>
          </a:prstGeom>
          <a:solidFill>
            <a:srgbClr val="A9D0E1"/>
          </a:solidFill>
          <a:ln w="12700">
            <a:solidFill>
              <a:srgbClr val="B8D6E5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1005840" y="230428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566160" y="230428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Enfoque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126480" y="230428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Hallazgo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686800" y="230428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Aplicación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68680" y="3703320"/>
            <a:ext cx="2331720" cy="658368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Text 12"/>
          <p:cNvSpPr/>
          <p:nvPr/>
        </p:nvSpPr>
        <p:spPr>
          <a:xfrm>
            <a:off x="1033272" y="3867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[Problema o necesidad que justifica el capítulo]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429000" y="3703320"/>
            <a:ext cx="2331720" cy="658368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3593592" y="3867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[Perspectiva teórica, metodológica o pedagógica adoptada]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989320" y="3703320"/>
            <a:ext cx="2331720" cy="658368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6153912" y="3867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[Resultado, aportación o conclusión principal]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8549640" y="3703320"/>
            <a:ext cx="2331720" cy="658368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8714232" y="3867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[Cómo se traslada a una actividad de aula]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23" name="Text 21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850" dirty="0"/>
          </a:p>
        </p:txBody>
      </p:sp>
      <p:pic>
        <p:nvPicPr>
          <p:cNvPr id="24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25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Conceptos clave para la clase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Seleccionar solo los conceptos necesarios para comprender y aplicar el capítulo.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914400" y="1600200"/>
            <a:ext cx="2468880" cy="1207008"/>
          </a:xfrm>
          <a:prstGeom prst="roundRect">
            <a:avLst/>
          </a:prstGeom>
          <a:solidFill>
            <a:srgbClr val="F7FBFD"/>
          </a:solidFill>
          <a:ln w="12700">
            <a:solidFill>
              <a:srgbClr val="C9DE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1078992" y="176479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 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78992" y="2103120"/>
            <a:ext cx="2057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[Definición breve y conexión con el capítulo]</a:t>
            </a:r>
            <a:endParaRPr lang="en-US" sz="1080" dirty="0"/>
          </a:p>
        </p:txBody>
      </p:sp>
      <p:sp>
        <p:nvSpPr>
          <p:cNvPr id="8" name="Shape 6"/>
          <p:cNvSpPr/>
          <p:nvPr/>
        </p:nvSpPr>
        <p:spPr>
          <a:xfrm>
            <a:off x="4297680" y="1600200"/>
            <a:ext cx="2468880" cy="1207008"/>
          </a:xfrm>
          <a:prstGeom prst="roundRect">
            <a:avLst/>
          </a:prstGeom>
          <a:solidFill>
            <a:srgbClr val="EAF3F8"/>
          </a:solidFill>
          <a:ln w="12700">
            <a:solidFill>
              <a:srgbClr val="C9DE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4462272" y="176479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 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462272" y="2103120"/>
            <a:ext cx="2057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[Definición breve y conexión con el capítulo]</a:t>
            </a:r>
            <a:endParaRPr lang="en-US" sz="1080" dirty="0"/>
          </a:p>
        </p:txBody>
      </p:sp>
      <p:sp>
        <p:nvSpPr>
          <p:cNvPr id="11" name="Shape 9"/>
          <p:cNvSpPr/>
          <p:nvPr/>
        </p:nvSpPr>
        <p:spPr>
          <a:xfrm>
            <a:off x="7680960" y="1600200"/>
            <a:ext cx="2468880" cy="1207008"/>
          </a:xfrm>
          <a:prstGeom prst="roundRect">
            <a:avLst/>
          </a:prstGeom>
          <a:solidFill>
            <a:srgbClr val="F7FBFD"/>
          </a:solidFill>
          <a:ln w="12700">
            <a:solidFill>
              <a:srgbClr val="C9DE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7845552" y="176479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 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845552" y="2103120"/>
            <a:ext cx="2057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[Definición breve y conexión con el capítulo]</a:t>
            </a:r>
            <a:endParaRPr lang="en-US" sz="1080" dirty="0"/>
          </a:p>
        </p:txBody>
      </p:sp>
      <p:sp>
        <p:nvSpPr>
          <p:cNvPr id="14" name="Shape 12"/>
          <p:cNvSpPr/>
          <p:nvPr/>
        </p:nvSpPr>
        <p:spPr>
          <a:xfrm>
            <a:off x="914400" y="3657600"/>
            <a:ext cx="2468880" cy="1207008"/>
          </a:xfrm>
          <a:prstGeom prst="roundRect">
            <a:avLst/>
          </a:prstGeom>
          <a:solidFill>
            <a:srgbClr val="EAF3F8"/>
          </a:solidFill>
          <a:ln w="12700">
            <a:solidFill>
              <a:srgbClr val="C9DE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1078992" y="382219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 4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78992" y="4160520"/>
            <a:ext cx="2057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[Definición breve y conexión con el capítulo]</a:t>
            </a:r>
            <a:endParaRPr lang="en-US" sz="1080" dirty="0"/>
          </a:p>
        </p:txBody>
      </p:sp>
      <p:sp>
        <p:nvSpPr>
          <p:cNvPr id="17" name="Shape 15"/>
          <p:cNvSpPr/>
          <p:nvPr/>
        </p:nvSpPr>
        <p:spPr>
          <a:xfrm>
            <a:off x="4297680" y="3657600"/>
            <a:ext cx="2468880" cy="1207008"/>
          </a:xfrm>
          <a:prstGeom prst="roundRect">
            <a:avLst/>
          </a:prstGeom>
          <a:solidFill>
            <a:srgbClr val="F7FBFD"/>
          </a:solidFill>
          <a:ln w="12700">
            <a:solidFill>
              <a:srgbClr val="C9DE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4462272" y="382219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 5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462272" y="4160520"/>
            <a:ext cx="2057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[Definición breve y conexión con el capítulo]</a:t>
            </a:r>
            <a:endParaRPr lang="en-US" sz="1080" dirty="0"/>
          </a:p>
        </p:txBody>
      </p:sp>
      <p:sp>
        <p:nvSpPr>
          <p:cNvPr id="20" name="Shape 18"/>
          <p:cNvSpPr/>
          <p:nvPr/>
        </p:nvSpPr>
        <p:spPr>
          <a:xfrm>
            <a:off x="7680960" y="3657600"/>
            <a:ext cx="2468880" cy="1207008"/>
          </a:xfrm>
          <a:prstGeom prst="roundRect">
            <a:avLst/>
          </a:prstGeom>
          <a:solidFill>
            <a:srgbClr val="EAF3F8"/>
          </a:solidFill>
          <a:ln w="12700">
            <a:solidFill>
              <a:srgbClr val="C9DE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Text 19"/>
          <p:cNvSpPr/>
          <p:nvPr/>
        </p:nvSpPr>
        <p:spPr>
          <a:xfrm>
            <a:off x="7845552" y="382219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Concepto 6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845552" y="4160520"/>
            <a:ext cx="2057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[Definición breve y conexión con el capítulo]</a:t>
            </a:r>
            <a:endParaRPr lang="en-US" sz="1080" dirty="0"/>
          </a:p>
        </p:txBody>
      </p:sp>
      <p:sp>
        <p:nvSpPr>
          <p:cNvPr id="23" name="Shape 21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25" name="Text 23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850" dirty="0"/>
          </a:p>
        </p:txBody>
      </p:sp>
      <p:pic>
        <p:nvPicPr>
          <p:cNvPr id="26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27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Modelo, marco o figura explicativa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Incluir aquí la figura principal del capítulo o una síntesis visual propia.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868680" y="1417320"/>
            <a:ext cx="6766560" cy="4160520"/>
          </a:xfrm>
          <a:prstGeom prst="rect">
            <a:avLst/>
          </a:prstGeom>
          <a:solidFill>
            <a:srgbClr val="FAFAFA"/>
          </a:solidFill>
          <a:ln w="12700">
            <a:solidFill>
              <a:srgbClr val="C9DE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1078992" y="2962656"/>
            <a:ext cx="6355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[Insertar figura / modelo / esquema del capítulo]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Formato recomendado: PNG o JPEG, 300 ppp, blanco y negro o escala de grises si lo exige la editorial.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5650992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Figura 1. [Título de la figura]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028432" y="1554480"/>
            <a:ext cx="3383280" cy="3429000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8193024" y="1719072"/>
            <a:ext cx="3054096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explicarla en clase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Presentar el problema.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Explicar cada elemento del modelo.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Relacionar el modelo con un caso o ejemplo.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Cerrar con una pregunta de comprobación.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12" name="Text 10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850" dirty="0"/>
          </a:p>
        </p:txBody>
      </p:sp>
      <p:pic>
        <p:nvPicPr>
          <p:cNvPr id="13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14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Actividad de aula asociada al capítulo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58368" y="841248"/>
            <a:ext cx="8778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actividad debe permitir aplicar el contenido, no solo recordarlo.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1920240" cy="0"/>
          </a:xfrm>
          <a:prstGeom prst="line">
            <a:avLst/>
          </a:prstGeom>
          <a:noFill/>
          <a:ln w="27940">
            <a:solidFill>
              <a:srgbClr val="C2A3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41248" y="1508760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1499616" y="1581912"/>
            <a:ext cx="2240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Situación o caso</a:t>
            </a:r>
            <a:endParaRPr lang="en-US" sz="1220" dirty="0"/>
          </a:p>
        </p:txBody>
      </p:sp>
      <p:sp>
        <p:nvSpPr>
          <p:cNvPr id="7" name="Text 5"/>
          <p:cNvSpPr/>
          <p:nvPr/>
        </p:nvSpPr>
        <p:spPr>
          <a:xfrm>
            <a:off x="841248" y="2331720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500" dirty="0"/>
          </a:p>
        </p:txBody>
      </p:sp>
      <p:sp>
        <p:nvSpPr>
          <p:cNvPr id="8" name="Text 6"/>
          <p:cNvSpPr/>
          <p:nvPr/>
        </p:nvSpPr>
        <p:spPr>
          <a:xfrm>
            <a:off x="1499616" y="2404872"/>
            <a:ext cx="2240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Tarea del estudiante</a:t>
            </a:r>
            <a:endParaRPr lang="en-US" sz="1220" dirty="0"/>
          </a:p>
        </p:txBody>
      </p:sp>
      <p:sp>
        <p:nvSpPr>
          <p:cNvPr id="9" name="Text 7"/>
          <p:cNvSpPr/>
          <p:nvPr/>
        </p:nvSpPr>
        <p:spPr>
          <a:xfrm>
            <a:off x="841248" y="3154680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500" dirty="0"/>
          </a:p>
        </p:txBody>
      </p:sp>
      <p:sp>
        <p:nvSpPr>
          <p:cNvPr id="10" name="Text 8"/>
          <p:cNvSpPr/>
          <p:nvPr/>
        </p:nvSpPr>
        <p:spPr>
          <a:xfrm>
            <a:off x="1499616" y="3227832"/>
            <a:ext cx="2240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Producto esperado</a:t>
            </a:r>
            <a:endParaRPr lang="en-US" sz="1220" dirty="0"/>
          </a:p>
        </p:txBody>
      </p:sp>
      <p:sp>
        <p:nvSpPr>
          <p:cNvPr id="11" name="Text 9"/>
          <p:cNvSpPr/>
          <p:nvPr/>
        </p:nvSpPr>
        <p:spPr>
          <a:xfrm>
            <a:off x="841248" y="3977640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500" dirty="0"/>
          </a:p>
        </p:txBody>
      </p:sp>
      <p:sp>
        <p:nvSpPr>
          <p:cNvPr id="12" name="Text 10"/>
          <p:cNvSpPr/>
          <p:nvPr/>
        </p:nvSpPr>
        <p:spPr>
          <a:xfrm>
            <a:off x="1499616" y="4050792"/>
            <a:ext cx="2240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Tiempo y dinámica</a:t>
            </a:r>
            <a:endParaRPr lang="en-US" sz="1220" dirty="0"/>
          </a:p>
        </p:txBody>
      </p:sp>
      <p:sp>
        <p:nvSpPr>
          <p:cNvPr id="13" name="Text 11"/>
          <p:cNvSpPr/>
          <p:nvPr/>
        </p:nvSpPr>
        <p:spPr>
          <a:xfrm>
            <a:off x="841248" y="4800600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B4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500" dirty="0"/>
          </a:p>
        </p:txBody>
      </p:sp>
      <p:sp>
        <p:nvSpPr>
          <p:cNvPr id="14" name="Text 12"/>
          <p:cNvSpPr/>
          <p:nvPr/>
        </p:nvSpPr>
        <p:spPr>
          <a:xfrm>
            <a:off x="1499616" y="4873752"/>
            <a:ext cx="2240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34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Criterios de evaluación</a:t>
            </a:r>
            <a:endParaRPr lang="en-US" sz="1220" dirty="0"/>
          </a:p>
        </p:txBody>
      </p:sp>
      <p:sp>
        <p:nvSpPr>
          <p:cNvPr id="15" name="Shape 13"/>
          <p:cNvSpPr/>
          <p:nvPr/>
        </p:nvSpPr>
        <p:spPr>
          <a:xfrm>
            <a:off x="4023360" y="1417320"/>
            <a:ext cx="7086600" cy="530352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4187952" y="1581912"/>
            <a:ext cx="67574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[Describir el caso, problema o escenario real/simulado que conecta con el capítulo.]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023360" y="2240280"/>
            <a:ext cx="7086600" cy="530352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4187952" y="2404872"/>
            <a:ext cx="67574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[Indicar qué deben hacer: analizar, clasificar, resolver, comparar, diseñar, debatir o argumentar.]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023360" y="3063240"/>
            <a:ext cx="7086600" cy="530352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4187952" y="3227832"/>
            <a:ext cx="67574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[Entregable: tabla, mapa conceptual, decisión justificada, informe breve, presentación o debate.]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023360" y="3886200"/>
            <a:ext cx="7086600" cy="530352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4187952" y="4050792"/>
            <a:ext cx="67574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[Individual / parejas / grupos. Duración: 15–30 minutos. Puesta en común: 10 minutos.]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023360" y="4709160"/>
            <a:ext cx="7086600" cy="530352"/>
          </a:xfrm>
          <a:prstGeom prst="roundRect">
            <a:avLst/>
          </a:prstGeom>
          <a:solidFill>
            <a:srgbClr val="F7FBFD"/>
          </a:solidFill>
          <a:ln w="10160">
            <a:solidFill>
              <a:srgbClr val="D7E7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4187952" y="4873752"/>
            <a:ext cx="67574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[Rigor conceptual, aplicación del modelo, calidad de la argumentación y claridad de la conclusión.]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02920" y="6473952"/>
            <a:ext cx="11201400" cy="0"/>
          </a:xfrm>
          <a:prstGeom prst="line">
            <a:avLst/>
          </a:prstGeom>
          <a:noFill/>
          <a:ln w="8890">
            <a:solidFill>
              <a:srgbClr val="D9E6E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Text 24"/>
          <p:cNvSpPr/>
          <p:nvPr/>
        </p:nvSpPr>
        <p:spPr>
          <a:xfrm>
            <a:off x="566928" y="6547104"/>
            <a:ext cx="5303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docente asociado al capítulo de libro</a:t>
            </a:r>
            <a:endParaRPr lang="en-US" sz="780" dirty="0"/>
          </a:p>
        </p:txBody>
      </p:sp>
      <p:sp>
        <p:nvSpPr>
          <p:cNvPr id="27" name="Text 25"/>
          <p:cNvSpPr/>
          <p:nvPr/>
        </p:nvSpPr>
        <p:spPr>
          <a:xfrm>
            <a:off x="11356848" y="651967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A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850" dirty="0"/>
          </a:p>
        </p:txBody>
      </p:sp>
      <p:pic>
        <p:nvPicPr>
          <p:cNvPr id="28" name="Image 0" descr="/mnt/data/eduinnovai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6336792"/>
            <a:ext cx="530352" cy="320040"/>
          </a:xfrm>
          <a:prstGeom prst="rect">
            <a:avLst/>
          </a:prstGeom>
        </p:spPr>
      </p:pic>
      <p:pic>
        <p:nvPicPr>
          <p:cNvPr id="29" name="Image 1" descr="/mnt/data/imag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208" y="6318504"/>
            <a:ext cx="384048" cy="3474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1495</Words>
  <Application>Microsoft Office PowerPoint</Application>
  <PresentationFormat>Panorámica</PresentationFormat>
  <Paragraphs>232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Emerita Universalis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Material Docente EDUINNOVAI</dc:title>
  <dc:subject>Plantilla de material docente para impartir el capítulo de libro</dc:subject>
  <dc:creator>EDUINNOVAI</dc:creator>
  <cp:lastModifiedBy>Marisol Carvajal Camperos</cp:lastModifiedBy>
  <cp:revision>1</cp:revision>
  <dcterms:created xsi:type="dcterms:W3CDTF">2026-05-07T11:34:29Z</dcterms:created>
  <dcterms:modified xsi:type="dcterms:W3CDTF">2026-05-07T12:09:28Z</dcterms:modified>
</cp:coreProperties>
</file>